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4" r:id="rId3"/>
    <p:sldId id="290" r:id="rId4"/>
    <p:sldId id="291" r:id="rId5"/>
    <p:sldId id="292" r:id="rId6"/>
    <p:sldId id="293" r:id="rId7"/>
    <p:sldId id="294" r:id="rId8"/>
    <p:sldId id="298" r:id="rId9"/>
    <p:sldId id="258" r:id="rId10"/>
    <p:sldId id="259" r:id="rId11"/>
    <p:sldId id="260" r:id="rId12"/>
    <p:sldId id="261" r:id="rId13"/>
    <p:sldId id="273" r:id="rId14"/>
    <p:sldId id="274" r:id="rId15"/>
    <p:sldId id="275" r:id="rId16"/>
    <p:sldId id="296" r:id="rId17"/>
    <p:sldId id="297" r:id="rId18"/>
    <p:sldId id="277" r:id="rId19"/>
    <p:sldId id="295" r:id="rId20"/>
    <p:sldId id="301" r:id="rId21"/>
    <p:sldId id="280" r:id="rId22"/>
    <p:sldId id="282" r:id="rId23"/>
    <p:sldId id="281" r:id="rId24"/>
    <p:sldId id="264" r:id="rId25"/>
    <p:sldId id="265" r:id="rId26"/>
    <p:sldId id="299" r:id="rId27"/>
    <p:sldId id="300" r:id="rId28"/>
    <p:sldId id="303" r:id="rId29"/>
    <p:sldId id="276" r:id="rId30"/>
    <p:sldId id="270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6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>
        <p:scale>
          <a:sx n="90" d="100"/>
          <a:sy n="90" d="100"/>
        </p:scale>
        <p:origin x="133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AD420-F05C-114A-86BA-789ACACE47AE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98A4C-0BE8-8A4A-8109-0F6E68ACE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92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4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97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0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498A4C-0BE8-8A4A-8109-0F6E68ACE9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14169" y="6356350"/>
            <a:ext cx="2743200" cy="365125"/>
          </a:xfrm>
        </p:spPr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186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504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5017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1511" y="6417388"/>
            <a:ext cx="1537279" cy="24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26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1511" y="6417388"/>
            <a:ext cx="1537279" cy="24304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4678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1511" y="6417388"/>
            <a:ext cx="1537279" cy="243048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6497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781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1511" y="6417388"/>
            <a:ext cx="1537279" cy="243048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7057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707117" y="6356350"/>
            <a:ext cx="5411673" cy="369332"/>
            <a:chOff x="6707117" y="6356350"/>
            <a:chExt cx="5411673" cy="369332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6707117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605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6507085" y="6356350"/>
            <a:ext cx="5611705" cy="369332"/>
            <a:chOff x="6507085" y="6356350"/>
            <a:chExt cx="5611705" cy="369332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6507085" y="6356350"/>
              <a:ext cx="403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Work</a:t>
              </a:r>
              <a:r>
                <a:rPr lang="en-US" baseline="0" dirty="0" smtClean="0"/>
                <a:t> performed by Martin </a:t>
              </a:r>
              <a:r>
                <a:rPr lang="en-US" baseline="0" dirty="0" err="1" smtClean="0"/>
                <a:t>Rasumoff</a:t>
              </a:r>
              <a:r>
                <a:rPr lang="en-US" baseline="0" dirty="0" smtClean="0"/>
                <a:t> for 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0581511" y="6417388"/>
              <a:ext cx="1537279" cy="243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412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24200-8BA4-0047-94B1-70DFFCFBB694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9741F-795E-A84E-98C0-7BD977394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3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rasumof.cartodb.com/viz/73c36784-96fa-11e5-9d8a-0e98b61680bf/map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sumof.cartodb.com/viz/73c36784-96fa-11e5-9d8a-0e98b61680bf/public_map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rasumof.cartodb.com/viz/73c36784-96fa-11e5-9d8a-0e98b61680bf/map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sumof.cartodb.com/viz/73c36784-96fa-11e5-9d8a-0e98b61680bf/map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rasumof.cartodb.com/viz/73c36784-96fa-11e5-9d8a-0e98b61680bf/ma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rEhRLDCdrH" TargetMode="External"/><Relationship Id="rId4" Type="http://schemas.openxmlformats.org/officeDocument/2006/relationships/hyperlink" Target="https://t.co/m1immp8ddb" TargetMode="External"/><Relationship Id="rId5" Type="http://schemas.openxmlformats.org/officeDocument/2006/relationships/hyperlink" Target="https://t.co/u4B4iMQ7Cr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.co/ajtYBqtZDD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9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hyperlink" Target="https://api.twitter.com/1.1/search/tweets.json?src=typd&amp;q=@Beachbody" TargetMode="External"/><Relationship Id="rId6" Type="http://schemas.openxmlformats.org/officeDocument/2006/relationships/hyperlink" Target="https://api.twitter.com/1.1/users/search.json?q=(name" TargetMode="External"/><Relationship Id="rId7" Type="http://schemas.openxmlformats.org/officeDocument/2006/relationships/image" Target="../media/image13.png"/><Relationship Id="rId8" Type="http://schemas.openxmlformats.org/officeDocument/2006/relationships/hyperlink" Target="https://dev.twitter.com/rest/public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rasumof/Beachbody" TargetMode="Externa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8235"/>
            <a:ext cx="9144000" cy="1655762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Social Listening of </a:t>
            </a:r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Twitter and Facebook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85" y="2105882"/>
            <a:ext cx="5127273" cy="8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2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118104" y="2002848"/>
            <a:ext cx="5755894" cy="3622776"/>
            <a:chOff x="838200" y="2111274"/>
            <a:chExt cx="5755894" cy="362277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11274"/>
              <a:ext cx="5755894" cy="3622776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621280" y="2694432"/>
              <a:ext cx="865632" cy="31699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64208" y="2694432"/>
              <a:ext cx="957072" cy="316992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4657344" y="5142805"/>
            <a:ext cx="329184" cy="316992"/>
          </a:xfrm>
          <a:prstGeom prst="roundRect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ine Callout 2 2"/>
          <p:cNvSpPr/>
          <p:nvPr/>
        </p:nvSpPr>
        <p:spPr>
          <a:xfrm>
            <a:off x="8084289" y="1620982"/>
            <a:ext cx="2583711" cy="85941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142"/>
              <a:gd name="adj6" fmla="val -88721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@</a:t>
            </a:r>
            <a:r>
              <a:rPr lang="en-US" dirty="0" err="1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mentioned on the Tweet</a:t>
            </a:r>
            <a:endParaRPr lang="en-US" dirty="0">
              <a:solidFill>
                <a:schemeClr val="dk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9" name="Line Callout 2 8"/>
          <p:cNvSpPr/>
          <p:nvPr/>
        </p:nvSpPr>
        <p:spPr>
          <a:xfrm>
            <a:off x="7294579" y="4267633"/>
            <a:ext cx="2583711" cy="73429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142"/>
              <a:gd name="adj6" fmla="val -88721"/>
            </a:avLst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merican Typewriter" charset="0"/>
                <a:ea typeface="American Typewriter" charset="0"/>
                <a:cs typeface="American Typewriter" charset="0"/>
              </a:rPr>
              <a:t>Retweeted</a:t>
            </a:r>
            <a:endParaRPr lang="en-US" dirty="0">
              <a:solidFill>
                <a:schemeClr val="dk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Line Callout 2 9"/>
          <p:cNvSpPr/>
          <p:nvPr/>
        </p:nvSpPr>
        <p:spPr>
          <a:xfrm>
            <a:off x="262289" y="3900487"/>
            <a:ext cx="2583711" cy="734291"/>
          </a:xfrm>
          <a:prstGeom prst="borderCallout2">
            <a:avLst>
              <a:gd name="adj1" fmla="val 54599"/>
              <a:gd name="adj2" fmla="val 102666"/>
              <a:gd name="adj3" fmla="val 13090"/>
              <a:gd name="adj4" fmla="val 134012"/>
              <a:gd name="adj5" fmla="val -134670"/>
              <a:gd name="adj6" fmla="val 153653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Hashtags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233175" y="346199"/>
            <a:ext cx="10820280" cy="637485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Twitter Listening</a:t>
            </a:r>
            <a:br>
              <a:rPr lang="en-US" sz="24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What is what in Twitter’s World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" y="348540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18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61488" y="5186040"/>
            <a:ext cx="3654902" cy="1046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488" y="1248121"/>
            <a:ext cx="3654902" cy="400507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161488" y="5188122"/>
            <a:ext cx="3654902" cy="10464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" y="101099"/>
            <a:ext cx="1718188" cy="854862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>
            <a:off x="674560" y="2224087"/>
            <a:ext cx="2583711" cy="734291"/>
          </a:xfrm>
          <a:prstGeom prst="borderCallout2">
            <a:avLst>
              <a:gd name="adj1" fmla="val 54599"/>
              <a:gd name="adj2" fmla="val 102666"/>
              <a:gd name="adj3" fmla="val 13090"/>
              <a:gd name="adj4" fmla="val 134012"/>
              <a:gd name="adj5" fmla="val -62972"/>
              <a:gd name="adj6" fmla="val 191189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 Facebook Page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1" name="Line Callout 2 10"/>
          <p:cNvSpPr/>
          <p:nvPr/>
        </p:nvSpPr>
        <p:spPr>
          <a:xfrm>
            <a:off x="674559" y="4961469"/>
            <a:ext cx="2583711" cy="734291"/>
          </a:xfrm>
          <a:prstGeom prst="borderCallout2">
            <a:avLst>
              <a:gd name="adj1" fmla="val 43278"/>
              <a:gd name="adj2" fmla="val 103738"/>
              <a:gd name="adj3" fmla="val 77241"/>
              <a:gd name="adj4" fmla="val 125969"/>
              <a:gd name="adj5" fmla="val 104954"/>
              <a:gd name="adj6" fmla="val 173494"/>
            </a:avLst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dk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Follower’s comments</a:t>
            </a:r>
            <a:endParaRPr lang="en-US" dirty="0">
              <a:solidFill>
                <a:schemeClr val="dk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827917" y="2165"/>
            <a:ext cx="9754483" cy="953796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 Listening</a:t>
            </a:r>
            <a:b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What is what in FB’s World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61488" y="1248121"/>
            <a:ext cx="1598602" cy="518264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1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175" y="-13859"/>
            <a:ext cx="10453179" cy="795338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400" dirty="0" err="1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over the course of 1 week 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1133853"/>
            <a:ext cx="6489177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994" y="2998223"/>
            <a:ext cx="5396360" cy="2702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" y="71440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6289994" y="1317000"/>
            <a:ext cx="539636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from 11/13 to 11/24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 was mentioned in 1,400 tweets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371 Original Tweets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1029 Re-tweets</a:t>
            </a:r>
          </a:p>
        </p:txBody>
      </p:sp>
    </p:spTree>
    <p:extLst>
      <p:ext uri="{BB962C8B-B14F-4D97-AF65-F5344CB8AC3E}">
        <p14:creationId xmlns:p14="http://schemas.microsoft.com/office/powerpoint/2010/main" val="30747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0" y="881918"/>
            <a:ext cx="10415588" cy="5350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175" y="86580"/>
            <a:ext cx="9530698" cy="633859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Geographies</a:t>
            </a:r>
            <a:b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Dot colors represent # of times twitted or re-tweeted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CartoDB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</a:t>
            </a:r>
            <a:r>
              <a:rPr lang="en-US" sz="1400" smtClean="0"/>
              <a:t>during this time-frame</a:t>
            </a:r>
            <a:endParaRPr lang="en-US" sz="1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" y="85295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472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884" y="166678"/>
            <a:ext cx="9393262" cy="63514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8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Geographies - USA</a:t>
            </a:r>
            <a:endParaRPr lang="en-US" sz="3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CartoDB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</a:t>
            </a:r>
            <a:r>
              <a:rPr lang="en-US" sz="1400" smtClean="0"/>
              <a:t>during this time-frame</a:t>
            </a:r>
            <a:endParaRPr lang="en-US" sz="1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7" y="166677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424" y="1101775"/>
            <a:ext cx="9801225" cy="50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98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90" y="950432"/>
            <a:ext cx="10388607" cy="5350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0884" y="93508"/>
            <a:ext cx="9167822" cy="65853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User Geographies – USA Region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CartoDB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</a:t>
            </a:r>
            <a:r>
              <a:rPr lang="en-US" sz="1400" smtClean="0"/>
              <a:t>during this time-frame</a:t>
            </a:r>
            <a:endParaRPr lang="en-US" sz="1400"/>
          </a:p>
        </p:txBody>
      </p:sp>
      <p:sp>
        <p:nvSpPr>
          <p:cNvPr id="8" name="Rounded Rectangle 7"/>
          <p:cNvSpPr/>
          <p:nvPr/>
        </p:nvSpPr>
        <p:spPr>
          <a:xfrm>
            <a:off x="4764013" y="5315816"/>
            <a:ext cx="1496291" cy="65116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7" y="116897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94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738" y="166678"/>
            <a:ext cx="9379407" cy="635144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400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Europe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CartoDB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</a:t>
            </a:r>
            <a:r>
              <a:rPr lang="en-US" sz="1400" smtClean="0"/>
              <a:t>during this time-frame</a:t>
            </a:r>
            <a:endParaRPr lang="en-US" sz="140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1" y="166677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498" y="1028699"/>
            <a:ext cx="10212899" cy="52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5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0763873" y="299583"/>
            <a:ext cx="1428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CartoDB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626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Note: these represent users that either twitted or re-twitted during this time-frame</a:t>
            </a:r>
            <a:endParaRPr lang="en-US" sz="14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74738" y="166678"/>
            <a:ext cx="9379407" cy="63514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Europe - UK</a:t>
            </a:r>
            <a:endParaRPr lang="en-US" sz="4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81" y="166677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672" y="969443"/>
            <a:ext cx="10330454" cy="53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2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8721" y="2756323"/>
            <a:ext cx="5111496" cy="23376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30330"/>
            <a:ext cx="3612565" cy="468617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274740" y="96982"/>
            <a:ext cx="9395477" cy="635143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Most active users (re-tweeted </a:t>
            </a: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any @</a:t>
            </a:r>
            <a:r>
              <a:rPr lang="en-US" sz="2400" dirty="0" err="1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tweet)</a:t>
            </a:r>
            <a:endParaRPr lang="en-US" sz="3200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2" y="96981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207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24" y="1334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What is Sentiment Analysis?</a:t>
            </a:r>
            <a:endParaRPr lang="en-US" sz="4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361"/>
            <a:ext cx="10515600" cy="4351338"/>
          </a:xfrm>
        </p:spPr>
        <p:txBody>
          <a:bodyPr/>
          <a:lstStyle/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Sentiment analysis is a function of the language used in a block of text</a:t>
            </a:r>
          </a:p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Given a text/sentence it provides two metrics (definitions from Wikipedia)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624" y="3114714"/>
            <a:ext cx="10948416" cy="3184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2624" y="4461164"/>
            <a:ext cx="10948416" cy="183854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4429" y="5195770"/>
            <a:ext cx="89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Polarity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33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POST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1299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Purpose</a:t>
            </a:r>
          </a:p>
          <a:p>
            <a:pPr lvl="1"/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Present findings on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 social listening </a:t>
            </a:r>
          </a:p>
          <a:p>
            <a:pPr lvl="1"/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Present Technical Solution</a:t>
            </a:r>
          </a:p>
          <a:p>
            <a:pPr lvl="1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Find the top 25 most common hashtags associated with </a:t>
            </a:r>
            <a:r>
              <a:rPr lang="en-US" sz="20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over the course of 1 week</a:t>
            </a:r>
          </a:p>
          <a:p>
            <a:pPr lvl="1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Visualize the top 25 as a histogram to show the distribution of </a:t>
            </a:r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each</a:t>
            </a:r>
          </a:p>
          <a:p>
            <a:pPr lvl="1"/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Provide initial ideas on how to use Social Listening to improve customer satisfaction and business overall</a:t>
            </a:r>
          </a:p>
          <a:p>
            <a:pPr lvl="1"/>
            <a:r>
              <a:rPr lang="en-US" sz="2000" dirty="0" smtClean="0">
                <a:latin typeface="American Typewriter" charset="0"/>
                <a:ea typeface="American Typewriter" charset="0"/>
                <a:cs typeface="American Typewriter" charset="0"/>
              </a:rPr>
              <a:t>Provide initial ideas on how Data Sciences could be used at </a:t>
            </a:r>
            <a:r>
              <a:rPr lang="en-US" sz="2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sz="8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Outcome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Definition of next steps</a:t>
            </a:r>
          </a:p>
          <a:p>
            <a:pPr lvl="1"/>
            <a:endParaRPr lang="en-US" sz="8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Structure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Prese</a:t>
            </a:r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ntation and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potential visualization on separate platform</a:t>
            </a: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Code 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Review</a:t>
            </a:r>
            <a:endParaRPr lang="en-US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Q&amp;A</a:t>
            </a:r>
          </a:p>
          <a:p>
            <a:pPr lvl="1"/>
            <a:endParaRPr lang="en-US" sz="9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Time</a:t>
            </a:r>
          </a:p>
          <a:p>
            <a:pPr lvl="1"/>
            <a:r>
              <a:rPr lang="en-US" dirty="0">
                <a:latin typeface="American Typewriter" charset="0"/>
                <a:ea typeface="American Typewriter" charset="0"/>
                <a:cs typeface="American Typewriter" charset="0"/>
              </a:rPr>
              <a:t>6</a:t>
            </a: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0 minutes including Q&amp;A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824" y="13347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How to Interpret Polarity Scores?</a:t>
            </a:r>
            <a:endParaRPr lang="en-US" sz="4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8361"/>
            <a:ext cx="10515600" cy="4351338"/>
          </a:xfrm>
        </p:spPr>
        <p:txBody>
          <a:bodyPr/>
          <a:lstStyle/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Polarity Score range [-1.0, 1.0]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67584" y="4861287"/>
            <a:ext cx="5742432" cy="0"/>
          </a:xfrm>
          <a:prstGeom prst="straightConnector1">
            <a:avLst/>
          </a:prstGeom>
          <a:ln w="38100"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44073" y="467662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-1.0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510016" y="46766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94887" y="43474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r>
              <a:rPr lang="en-US" dirty="0" smtClean="0"/>
              <a:t>.0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425440" y="4763751"/>
            <a:ext cx="0" cy="1950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Callout 12"/>
          <p:cNvSpPr/>
          <p:nvPr/>
        </p:nvSpPr>
        <p:spPr>
          <a:xfrm>
            <a:off x="5754624" y="2396913"/>
            <a:ext cx="1699227" cy="1144262"/>
          </a:xfrm>
          <a:prstGeom prst="wedgeEllipseCallout">
            <a:avLst>
              <a:gd name="adj1" fmla="val -57980"/>
              <a:gd name="adj2" fmla="val 113595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Neutral Language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Callout 13"/>
          <p:cNvSpPr/>
          <p:nvPr/>
        </p:nvSpPr>
        <p:spPr>
          <a:xfrm>
            <a:off x="9986111" y="3959972"/>
            <a:ext cx="1699227" cy="1144262"/>
          </a:xfrm>
          <a:prstGeom prst="wedgeEllipseCallout">
            <a:avLst>
              <a:gd name="adj1" fmla="val -107651"/>
              <a:gd name="adj2" fmla="val 30536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Positive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Language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Oval Callout 14"/>
          <p:cNvSpPr/>
          <p:nvPr/>
        </p:nvSpPr>
        <p:spPr>
          <a:xfrm>
            <a:off x="411480" y="5261853"/>
            <a:ext cx="1699227" cy="1144262"/>
          </a:xfrm>
          <a:prstGeom prst="wedgeEllipseCallout">
            <a:avLst>
              <a:gd name="adj1" fmla="val 69572"/>
              <a:gd name="adj2" fmla="val -69620"/>
            </a:avLst>
          </a:prstGeom>
          <a:solidFill>
            <a:srgbClr val="D66D63"/>
          </a:solidFill>
          <a:ln>
            <a:solidFill>
              <a:srgbClr val="D66D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Negative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Language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9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1367046"/>
            <a:ext cx="6789305" cy="465809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537855" y="1163348"/>
            <a:ext cx="2258290" cy="5015345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173" y="4165698"/>
            <a:ext cx="3225800" cy="1409700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60884" y="168419"/>
            <a:ext cx="9163276" cy="635144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Sentiment Analysis on Tweets</a:t>
            </a:r>
            <a:endParaRPr lang="en-US" sz="3600" dirty="0">
              <a:solidFill>
                <a:srgbClr val="FF0000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9040" y="1532430"/>
            <a:ext cx="4450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charset="0"/>
              <a:buChar char="•"/>
            </a:pP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Each dot represents a tweet or re-tweet</a:t>
            </a:r>
          </a:p>
          <a:p>
            <a:pPr marL="180975" indent="-180975">
              <a:buFont typeface="Arial" charset="0"/>
              <a:buChar char="•"/>
            </a:pP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Focused on analyzing only the ones with negative polarity</a:t>
            </a:r>
          </a:p>
          <a:p>
            <a:pPr marL="180975" indent="-180975">
              <a:buFont typeface="Arial" charset="0"/>
              <a:buChar char="•"/>
            </a:pPr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In general, Polarity of the messages is positive. Quick reaction on negatives could turn around a user’s bad experience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7" y="168419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469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6983" y="1051910"/>
            <a:ext cx="11914909" cy="52629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P413_Life: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beachbodylive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PiYoWorkout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michelepark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is awesome! I'm so grateful for her modified moves in 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PiYo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Fitness_Avenger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My best friend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IDTheJC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is a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coach. He's the one who got me set up with it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.”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Honestly, I drone it to begin with because I have to get it done, and 5 minutes in, I'M PUMPED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BB_Performance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performance has improved my endurance, has taken away my muscle sourness, I'm in love with the products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!!”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“Love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this! 3 Words, Man!!  @21DayFix #21DFX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2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2"/>
              </a:rPr>
              <a:t>t.co/ajtYBqtZDD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‘This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is the best thing that can happened to me!, thanks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shauntfitness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FlexFriday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i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feel AMAZING!!!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3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3"/>
              </a:rPr>
              <a:t>t.co/rEhRLDCdrH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BeachbodyUK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absolutely love it! Why people think it's just for beginners is beyond me?! It's great for all abilities #P90 #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rocks”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yamifitness25: Pretty happy with this!!!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fitnessmotivation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fitlife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fitfam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fitspo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#fitness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fitinspiration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#bod…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4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4"/>
              </a:rPr>
              <a:t>t.co/m1immp8ddb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“Did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this today on #BOD absolutely loved it!! Can't wait for it to come out!! #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hammerandchisel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  <a:hlinkClick r:id="rId5"/>
              </a:rPr>
              <a:t>https://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  <a:hlinkClick r:id="rId5"/>
              </a:rPr>
              <a:t>t.co/u4B4iMQ7Cr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“So 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happy for the amazing customer service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! 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:)”</a:t>
            </a:r>
          </a:p>
          <a:p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jmorin24 @21DayFix @</a:t>
            </a:r>
            <a:r>
              <a:rPr lang="en-US" sz="1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 LOL love </a:t>
            </a:r>
            <a:r>
              <a:rPr lang="en-US" sz="1400" dirty="0" smtClean="0">
                <a:latin typeface="American Typewriter" charset="0"/>
                <a:ea typeface="American Typewriter" charset="0"/>
                <a:cs typeface="American Typewriter" charset="0"/>
              </a:rPr>
              <a:t>it”</a:t>
            </a:r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2341" y="279257"/>
            <a:ext cx="1075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Tweets with high Polarity (&gt;=0.6)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83" y="196129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8866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7709" y="5642547"/>
            <a:ext cx="12164291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“RT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: Never let a </a:t>
            </a:r>
            <a:r>
              <a:rPr lang="en-US" sz="16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bad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playlist </a:t>
            </a:r>
            <a:r>
              <a:rPr lang="en-US" sz="16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ruin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a workout again. This Spotify channel has everything you need. https://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t.co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/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dZUZrLuKxc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https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:/…”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09" y="1166199"/>
            <a:ext cx="12164291" cy="37856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im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seriously about to cancel my order. ..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im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received two emails saying my shipment is delayed and now won't ship until the 16th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“Thanks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for fucking up my order which is going to be late, not sending a tracking #, and for your staff being completely useless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😊”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“I'm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so disappointed 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... Especially after being hung up on my customer service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...”</a:t>
            </a: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terrible, canceled an order over a month ago only to have it billed this month 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bc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someone postponed it instead of canceling #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fail”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“It's 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really frustrating when I wake up at 5am and my 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on demand is not working from any device!!! Ugh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!!!”</a:t>
            </a:r>
          </a:p>
          <a:p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“@</a:t>
            </a:r>
            <a:r>
              <a:rPr lang="en-US" sz="16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 Can you please help me with  a faulty purchase I bought from your website...I've emailed so many times but nobody ever replies</a:t>
            </a:r>
            <a:r>
              <a:rPr lang="en-US" sz="1600" dirty="0" smtClean="0">
                <a:latin typeface="American Typewriter" charset="0"/>
                <a:ea typeface="American Typewriter" charset="0"/>
                <a:cs typeface="American Typewriter" charset="0"/>
              </a:rPr>
              <a:t>!”</a:t>
            </a:r>
            <a:endParaRPr 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05972" y="5180882"/>
            <a:ext cx="400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“False Positive” - Example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88593" y="217037"/>
            <a:ext cx="562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400">
                <a:latin typeface="American Typewriter" charset="0"/>
                <a:ea typeface="American Typewriter" charset="0"/>
                <a:cs typeface="American Typewriter" charset="0"/>
              </a:defRPr>
            </a:lvl1pPr>
          </a:lstStyle>
          <a:p>
            <a:r>
              <a:rPr lang="en-US" dirty="0"/>
              <a:t>Tweets with negative Polarity </a:t>
            </a:r>
            <a:r>
              <a:rPr lang="en-US" dirty="0" smtClean="0"/>
              <a:t>(&lt; 0.0)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36" y="130298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17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061" y="101100"/>
            <a:ext cx="8424448" cy="8548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 – Hashtag Analysis</a:t>
            </a:r>
            <a:b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(11/1 to 11/24)</a:t>
            </a:r>
            <a:endParaRPr lang="en-US" sz="3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67" y="1509792"/>
            <a:ext cx="5373873" cy="45012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206" y="3344804"/>
            <a:ext cx="4397756" cy="219887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68206" y="1872812"/>
            <a:ext cx="4397756" cy="1200329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from </a:t>
            </a:r>
            <a:r>
              <a:rPr lang="en-US" dirty="0" smtClean="0"/>
              <a:t>11/1 to 11/24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160 Comments on Facebook page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Facebook does not seem to be as used as Twitter for </a:t>
            </a:r>
            <a:r>
              <a:rPr lang="en-US" dirty="0" err="1" smtClean="0"/>
              <a:t>Beachbody’s</a:t>
            </a:r>
            <a:r>
              <a:rPr lang="en-US" dirty="0" smtClean="0"/>
              <a:t> users</a:t>
            </a:r>
            <a:endParaRPr lang="en-US" dirty="0"/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" y="101099"/>
            <a:ext cx="1718188" cy="8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4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478" y="2334729"/>
            <a:ext cx="4839748" cy="24371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083" y="2071998"/>
            <a:ext cx="3724585" cy="2963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73" y="1635991"/>
            <a:ext cx="2692400" cy="38354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814061" y="201116"/>
            <a:ext cx="6366631" cy="854862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 – Hashtag Analysis</a:t>
            </a:r>
          </a:p>
          <a:p>
            <a:r>
              <a:rPr lang="en-US" sz="2800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(from 11/13 to 11/24)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10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" y="172539"/>
            <a:ext cx="1718188" cy="8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American Typewriter" charset="0"/>
                <a:ea typeface="American Typewriter" charset="0"/>
                <a:cs typeface="American Typewriter" charset="0"/>
              </a:rPr>
              <a:t>How Social Listening Can Help </a:t>
            </a:r>
            <a:r>
              <a:rPr lang="en-US" sz="36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3600" dirty="0" smtClean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800" dirty="0" smtClean="0">
                <a:latin typeface="American Typewriter" charset="0"/>
                <a:ea typeface="American Typewriter" charset="0"/>
                <a:cs typeface="American Typewriter" charset="0"/>
              </a:rPr>
              <a:t>Brainstorming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58394" y="1818973"/>
            <a:ext cx="7539641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Automatic “Service Case” creation in Customer Service Ticket Platform? </a:t>
            </a: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(API or Streaming </a:t>
            </a: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API)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Identification of </a:t>
            </a:r>
            <a:r>
              <a:rPr lang="en-US" sz="2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Social Media “brand champions”?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Understanding what people say about competitors?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Identification of competitor’s “brand champions”?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Map of “influencers” based on connections?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Analyze what type of tweets generate more “re-tweeting”? Food recipes? Exercise tips? Can we maximize </a:t>
            </a:r>
            <a:r>
              <a:rPr lang="en-US" sz="2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Beachbody’s</a:t>
            </a: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 reach?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Others?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2" y="2206752"/>
            <a:ext cx="3144596" cy="34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24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3"/>
            <a:ext cx="10515600" cy="1325563"/>
          </a:xfrm>
        </p:spPr>
        <p:txBody>
          <a:bodyPr/>
          <a:lstStyle/>
          <a:p>
            <a:r>
              <a:rPr lang="en-US" smtClean="0">
                <a:latin typeface="American Typewriter" charset="0"/>
                <a:ea typeface="American Typewriter" charset="0"/>
                <a:cs typeface="American Typewriter" charset="0"/>
              </a:rPr>
              <a:t>Additional Ideas</a:t>
            </a:r>
            <a:endParaRPr lang="en-US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87" y="1129835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Descriptive Analytics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“Find” the group of activities/products that improve the chances of a customer to 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succeed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Provide “1-to-1” tips to customers based on their history and the “best practice” 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model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Customer Segmentation based on user 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pattern/purchase history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Cross-selling/Partnerships with other complementary products/brands (e.g. </a:t>
            </a:r>
            <a:r>
              <a:rPr lang="en-US" sz="18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fitbit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  <a:endParaRPr lang="en-US" sz="1800" dirty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>
              <a:lnSpc>
                <a:spcPct val="120000"/>
              </a:lnSpc>
            </a:pPr>
            <a:endParaRPr lang="en-US" sz="7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Predictive Analytics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Is customer success in the program at risk at a point in time? Define actions to </a:t>
            </a: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support her/him 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(find </a:t>
            </a:r>
            <a:r>
              <a:rPr lang="en-US" sz="1800" dirty="0">
                <a:latin typeface="American Typewriter" charset="0"/>
                <a:ea typeface="American Typewriter" charset="0"/>
                <a:cs typeface="American Typewriter" charset="0"/>
              </a:rPr>
              <a:t>patterns from not-succeeded customers</a:t>
            </a: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Would a customer renew her/his subscription to BOD? (probability to churn)</a:t>
            </a:r>
          </a:p>
          <a:p>
            <a:pPr lvl="1">
              <a:lnSpc>
                <a:spcPct val="120000"/>
              </a:lnSpc>
            </a:pPr>
            <a:r>
              <a:rPr lang="en-US" sz="1800" dirty="0" smtClean="0">
                <a:latin typeface="American Typewriter" charset="0"/>
                <a:ea typeface="American Typewriter" charset="0"/>
                <a:cs typeface="American Typewriter" charset="0"/>
              </a:rPr>
              <a:t>Given a campaign, what is the probability that a given customer will respond/accept/buy? (campaign design)</a:t>
            </a:r>
            <a:endParaRPr lang="en-US" sz="18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pPr lvl="1"/>
            <a:endParaRPr lang="en-US" sz="1600" dirty="0" smtClean="0">
              <a:latin typeface="American Typewriter" charset="0"/>
              <a:ea typeface="American Typewriter" charset="0"/>
              <a:cs typeface="American Typewriter" charset="0"/>
            </a:endParaRPr>
          </a:p>
          <a:p>
            <a:endParaRPr 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12" y="145482"/>
            <a:ext cx="944975" cy="10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05"/>
            <a:ext cx="10515600" cy="1325563"/>
          </a:xfrm>
        </p:spPr>
        <p:txBody>
          <a:bodyPr/>
          <a:lstStyle/>
          <a:p>
            <a:r>
              <a:rPr lang="en-US" smtClean="0">
                <a:latin typeface="American Typewriter" charset="0"/>
                <a:ea typeface="American Typewriter" charset="0"/>
                <a:cs typeface="American Typewriter" charset="0"/>
              </a:rPr>
              <a:t>Thanks for your time!</a:t>
            </a:r>
            <a:endParaRPr lang="en-US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1" y="1853663"/>
            <a:ext cx="4814888" cy="42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8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Technical Solution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0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4085" y="473659"/>
            <a:ext cx="6514830" cy="696104"/>
          </a:xfrm>
        </p:spPr>
        <p:txBody>
          <a:bodyPr>
            <a:no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000" dirty="0" err="1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0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over the course of 1 week </a:t>
            </a:r>
            <a:endParaRPr lang="en-US" sz="28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8" y="1743456"/>
            <a:ext cx="6489177" cy="4937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822" y="4001294"/>
            <a:ext cx="5396360" cy="2702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15" y="63125"/>
            <a:ext cx="2518156" cy="39381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27" y="534619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50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061" y="101099"/>
            <a:ext cx="6366631" cy="8548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Facebook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2312480"/>
            <a:ext cx="6447859" cy="4117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250" y="4129889"/>
            <a:ext cx="5408022" cy="2728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032" y="365125"/>
            <a:ext cx="2195322" cy="364884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3" y="101099"/>
            <a:ext cx="1718188" cy="8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47000"/>
            <a:ext cx="12192000" cy="76434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Technical Architecture - Layers</a:t>
            </a:r>
            <a:endParaRPr lang="en-US" dirty="0" smtClean="0">
              <a:solidFill>
                <a:prstClr val="black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01827" y="1483126"/>
            <a:ext cx="2416054" cy="571991"/>
            <a:chOff x="3072384" y="1611509"/>
            <a:chExt cx="2416054" cy="5719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2384" y="1611509"/>
              <a:ext cx="1040478" cy="57199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5" name="Content Placeholder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88" y="1660812"/>
              <a:ext cx="1050550" cy="52268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7" name="Rectangle 6"/>
          <p:cNvSpPr/>
          <p:nvPr/>
        </p:nvSpPr>
        <p:spPr>
          <a:xfrm>
            <a:off x="2826327" y="1065818"/>
            <a:ext cx="6567054" cy="11641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Source</a:t>
            </a:r>
            <a:endParaRPr lang="en-US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26327" y="2229954"/>
            <a:ext cx="6567054" cy="103909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Data Extraction (APIs)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109" y="2733354"/>
            <a:ext cx="1474254" cy="3295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145" y="2696564"/>
            <a:ext cx="1474254" cy="419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826327" y="3269044"/>
            <a:ext cx="6567054" cy="15246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Data “Transformation” and Storage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7239403" y="3641900"/>
            <a:ext cx="966982" cy="1075084"/>
            <a:chOff x="8146473" y="2563091"/>
            <a:chExt cx="1634836" cy="1851433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8721" y="3678991"/>
              <a:ext cx="942629" cy="26892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5155" y="2655670"/>
              <a:ext cx="829759" cy="345733"/>
            </a:xfrm>
            <a:prstGeom prst="rect">
              <a:avLst/>
            </a:prstGeom>
          </p:spPr>
        </p:pic>
        <p:sp>
          <p:nvSpPr>
            <p:cNvPr id="24" name="Can 23"/>
            <p:cNvSpPr/>
            <p:nvPr/>
          </p:nvSpPr>
          <p:spPr>
            <a:xfrm>
              <a:off x="8437418" y="3199504"/>
              <a:ext cx="1025237" cy="1026132"/>
            </a:xfrm>
            <a:prstGeom prst="ca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146473" y="2563091"/>
              <a:ext cx="1634836" cy="1851433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5162" y="3776329"/>
            <a:ext cx="1522275" cy="41652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26327" y="4793674"/>
            <a:ext cx="6567054" cy="15517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Analysis and Presentation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3738181" y="5119746"/>
            <a:ext cx="827855" cy="1079624"/>
            <a:chOff x="10042577" y="430168"/>
            <a:chExt cx="827855" cy="107962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0320" y="891833"/>
              <a:ext cx="672370" cy="61795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0042577" y="430168"/>
              <a:ext cx="8278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Sentiment</a:t>
              </a:r>
            </a:p>
            <a:p>
              <a:pPr algn="ctr"/>
              <a:r>
                <a:rPr lang="en-US" sz="1200" dirty="0" smtClean="0"/>
                <a:t>Analysis</a:t>
              </a:r>
              <a:endParaRPr lang="en-US" sz="12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373337" y="5166166"/>
            <a:ext cx="1540811" cy="550879"/>
            <a:chOff x="4555189" y="5529436"/>
            <a:chExt cx="1540811" cy="55087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5189" y="5794502"/>
              <a:ext cx="1540811" cy="285813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914126" y="5529436"/>
              <a:ext cx="820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Graphics</a:t>
              </a:r>
              <a:endParaRPr lang="en-US" sz="14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655125" y="5142818"/>
            <a:ext cx="1271683" cy="1052394"/>
            <a:chOff x="649071" y="4007678"/>
            <a:chExt cx="1271683" cy="105239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9071" y="4422321"/>
              <a:ext cx="1271683" cy="637751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16840" y="4007678"/>
              <a:ext cx="1136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 smtClean="0"/>
                <a:t>Geo-referential</a:t>
              </a:r>
              <a:endParaRPr lang="en-US" sz="1200" dirty="0"/>
            </a:p>
            <a:p>
              <a:pPr algn="ctr"/>
              <a:r>
                <a:rPr lang="en-US" sz="1200" dirty="0" smtClean="0"/>
                <a:t>Graphs</a:t>
              </a:r>
              <a:endParaRPr lang="en-US" sz="1200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68858" y="4226752"/>
            <a:ext cx="2174885" cy="41584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656" y="5945423"/>
            <a:ext cx="1213910" cy="33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4229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How was the data extraction done?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07464" y="1223796"/>
            <a:ext cx="2416054" cy="571991"/>
            <a:chOff x="3072384" y="1611509"/>
            <a:chExt cx="2416054" cy="5719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2384" y="1611509"/>
              <a:ext cx="1040478" cy="57199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7" name="Content Placeholder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88" y="1660812"/>
              <a:ext cx="1050550" cy="52268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872836" y="969818"/>
            <a:ext cx="3657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05833" y="3768436"/>
            <a:ext cx="1884218" cy="185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Python Program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/>
          <p:cNvCxnSpPr>
            <a:stCxn id="9" idx="7"/>
          </p:cNvCxnSpPr>
          <p:nvPr/>
        </p:nvCxnSpPr>
        <p:spPr>
          <a:xfrm flipV="1">
            <a:off x="3214114" y="2189018"/>
            <a:ext cx="27850" cy="185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V="1">
            <a:off x="1881770" y="2189018"/>
            <a:ext cx="28933" cy="1851297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4424" y="2959005"/>
            <a:ext cx="12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API</a:t>
            </a:r>
          </a:p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Response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502822" y="2507672"/>
            <a:ext cx="7633758" cy="2521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93673" y="2518921"/>
            <a:ext cx="274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Examples of APIs used: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17665" y="2888253"/>
            <a:ext cx="766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://api.twitter.com/1.1/search/tweets.json?src=typd&amp;q=%</a:t>
            </a:r>
            <a:r>
              <a:rPr lang="en-US" dirty="0" smtClean="0">
                <a:hlinkClick r:id="rId5"/>
              </a:rPr>
              <a:t>40Beachbody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>
                <a:hlinkClick r:id="rId6"/>
              </a:rPr>
              <a:t>https://api.twitter.com/1.1/users/search.json?q</a:t>
            </a:r>
            <a:r>
              <a:rPr lang="en-US" dirty="0" smtClean="0">
                <a:hlinkClick r:id="rId6"/>
              </a:rPr>
              <a:t>=(name</a:t>
            </a:r>
            <a:r>
              <a:rPr lang="en-US" dirty="0" smtClean="0"/>
              <a:t> of user)</a:t>
            </a:r>
          </a:p>
          <a:p>
            <a:pPr marL="342900" indent="-342900">
              <a:buAutoNum type="arabicPeriod"/>
            </a:pPr>
            <a:r>
              <a:rPr lang="en-US" dirty="0"/>
              <a:t> 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243" y="3540680"/>
            <a:ext cx="5994400" cy="1422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255811" y="2888253"/>
            <a:ext cx="875518" cy="717083"/>
            <a:chOff x="3255811" y="2888253"/>
            <a:chExt cx="875518" cy="717083"/>
          </a:xfrm>
        </p:grpSpPr>
        <p:sp>
          <p:nvSpPr>
            <p:cNvPr id="19" name="TextBox 18"/>
            <p:cNvSpPr txBox="1"/>
            <p:nvPr/>
          </p:nvSpPr>
          <p:spPr>
            <a:xfrm>
              <a:off x="3342674" y="2923628"/>
              <a:ext cx="716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API</a:t>
              </a:r>
            </a:p>
            <a:p>
              <a:pPr algn="ctr"/>
              <a:r>
                <a:rPr lang="en-US" dirty="0" smtClean="0">
                  <a:latin typeface="American Typewriter" charset="0"/>
                  <a:ea typeface="American Typewriter" charset="0"/>
                  <a:cs typeface="American Typewriter" charset="0"/>
                </a:rPr>
                <a:t>Calls</a:t>
              </a:r>
              <a:endParaRPr lang="en-US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3255811" y="2888253"/>
              <a:ext cx="875518" cy="7170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  <p:cxnSp>
        <p:nvCxnSpPr>
          <p:cNvPr id="28" name="Straight Arrow Connector 27"/>
          <p:cNvCxnSpPr>
            <a:stCxn id="25" idx="6"/>
          </p:cNvCxnSpPr>
          <p:nvPr/>
        </p:nvCxnSpPr>
        <p:spPr>
          <a:xfrm flipV="1">
            <a:off x="4131329" y="3246794"/>
            <a:ext cx="3863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44006" y="6301859"/>
            <a:ext cx="1830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hlinkClick r:id="rId8"/>
              </a:rPr>
              <a:t>Public Twitter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8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4229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How was the data extraction done?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778676" y="1489034"/>
            <a:ext cx="2416054" cy="571991"/>
            <a:chOff x="3072384" y="1611509"/>
            <a:chExt cx="2416054" cy="57199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2384" y="1611509"/>
              <a:ext cx="1040478" cy="571991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  <p:pic>
          <p:nvPicPr>
            <p:cNvPr id="7" name="Content Placeholder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7888" y="1660812"/>
              <a:ext cx="1050550" cy="522688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</p:pic>
      </p:grpSp>
      <p:sp>
        <p:nvSpPr>
          <p:cNvPr id="8" name="Rectangle 7"/>
          <p:cNvSpPr/>
          <p:nvPr/>
        </p:nvSpPr>
        <p:spPr>
          <a:xfrm>
            <a:off x="8144048" y="1235056"/>
            <a:ext cx="3657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877045" y="4033674"/>
            <a:ext cx="1884218" cy="18565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Python Program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/>
          <p:cNvCxnSpPr>
            <a:stCxn id="9" idx="7"/>
          </p:cNvCxnSpPr>
          <p:nvPr/>
        </p:nvCxnSpPr>
        <p:spPr>
          <a:xfrm flipV="1">
            <a:off x="10485326" y="2454256"/>
            <a:ext cx="27850" cy="185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1"/>
          </p:cNvCxnSpPr>
          <p:nvPr/>
        </p:nvCxnSpPr>
        <p:spPr>
          <a:xfrm flipV="1">
            <a:off x="9152982" y="2454256"/>
            <a:ext cx="28933" cy="1851297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77926" y="3224243"/>
            <a:ext cx="12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API</a:t>
            </a:r>
          </a:p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Response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6860" y="1163781"/>
            <a:ext cx="7633758" cy="48906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476712" y="3188866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API</a:t>
            </a:r>
          </a:p>
          <a:p>
            <a:pPr algn="ctr"/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Calls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8041602" y="3057018"/>
            <a:ext cx="1083670" cy="10854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1" idx="3"/>
            <a:endCxn id="2" idx="2"/>
          </p:cNvCxnSpPr>
          <p:nvPr/>
        </p:nvCxnSpPr>
        <p:spPr>
          <a:xfrm flipV="1">
            <a:off x="7690618" y="3599763"/>
            <a:ext cx="350984" cy="9346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38" y="1650869"/>
            <a:ext cx="6334551" cy="436865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17418" y="1210999"/>
            <a:ext cx="317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Examples of API response :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479964" y="6331523"/>
            <a:ext cx="2784763" cy="3429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accent1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Response Parsing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33" name="Straight Arrow Connector 32"/>
          <p:cNvCxnSpPr>
            <a:stCxn id="31" idx="0"/>
            <a:endCxn id="21" idx="2"/>
          </p:cNvCxnSpPr>
          <p:nvPr/>
        </p:nvCxnSpPr>
        <p:spPr>
          <a:xfrm flipV="1">
            <a:off x="3872346" y="6054436"/>
            <a:ext cx="1393" cy="277087"/>
          </a:xfrm>
          <a:prstGeom prst="straightConnector1">
            <a:avLst/>
          </a:prstGeom>
          <a:ln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8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7300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merican Typewriter" charset="0"/>
                <a:ea typeface="American Typewriter" charset="0"/>
                <a:cs typeface="American Typewriter" charset="0"/>
              </a:rPr>
              <a:t>Source Code (examples)</a:t>
            </a:r>
            <a:endParaRPr lang="en-US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" name="Rectangle 3">
            <a:hlinkClick r:id="rId2" tooltip="Martin's Github Repo"/>
          </p:cNvPr>
          <p:cNvSpPr/>
          <p:nvPr/>
        </p:nvSpPr>
        <p:spPr>
          <a:xfrm>
            <a:off x="5088320" y="5219700"/>
            <a:ext cx="2015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Martin’s Repository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38300"/>
            <a:ext cx="335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87379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American Typewriter" charset="0"/>
                <a:ea typeface="American Typewriter" charset="0"/>
                <a:cs typeface="American Typewriter" charset="0"/>
              </a:rPr>
              <a:t>Social Listening</a:t>
            </a:r>
            <a:endParaRPr lang="en-US" sz="4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85" y="2438397"/>
            <a:ext cx="5127273" cy="81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649" y="2364052"/>
            <a:ext cx="5675393" cy="275177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>
                <a:latin typeface="American Typewriter" charset="0"/>
                <a:ea typeface="American Typewriter" charset="0"/>
                <a:cs typeface="American Typewriter" charset="0"/>
              </a:rPr>
              <a:t>Week from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11/13 to 11/24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@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was mentioned in 1,400 tweets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371 Original Tweets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1029 Re-tweets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042" y="2230529"/>
            <a:ext cx="5614745" cy="301882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233175" y="348540"/>
            <a:ext cx="9919734" cy="732126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Top 25 most common hashtags associated with </a:t>
            </a:r>
            <a:r>
              <a:rPr lang="en-US" sz="2400" dirty="0" err="1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Beachbody</a:t>
            </a:r>
            <a:r>
              <a:rPr lang="en-US" sz="2400" dirty="0">
                <a:solidFill>
                  <a:prstClr val="black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over the course of 1 week </a:t>
            </a:r>
            <a:endParaRPr lang="en-US" sz="32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8" y="348540"/>
            <a:ext cx="1155357" cy="635144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68969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7604</TotalTime>
  <Words>1163</Words>
  <Application>Microsoft Macintosh PowerPoint</Application>
  <PresentationFormat>Widescreen</PresentationFormat>
  <Paragraphs>174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American Typewriter</vt:lpstr>
      <vt:lpstr>Calibri</vt:lpstr>
      <vt:lpstr>Calibri Light</vt:lpstr>
      <vt:lpstr>Arial</vt:lpstr>
      <vt:lpstr>Office Theme</vt:lpstr>
      <vt:lpstr>PowerPoint Presentation</vt:lpstr>
      <vt:lpstr>POST</vt:lpstr>
      <vt:lpstr>Technical Solution</vt:lpstr>
      <vt:lpstr>PowerPoint Presentation</vt:lpstr>
      <vt:lpstr>PowerPoint Presentation</vt:lpstr>
      <vt:lpstr>PowerPoint Presentation</vt:lpstr>
      <vt:lpstr>Source Code (examples)</vt:lpstr>
      <vt:lpstr>Social Listening</vt:lpstr>
      <vt:lpstr>Top 25 most common hashtags associated with Beachbody over the course of 1 week </vt:lpstr>
      <vt:lpstr>Twitter Listening What is what in Twitter’s World</vt:lpstr>
      <vt:lpstr>Facebook Listening What is what in FB’s World</vt:lpstr>
      <vt:lpstr>Top 25 most common hashtags associated with Beachbody over the course of 1 week </vt:lpstr>
      <vt:lpstr>User Geographies Dot colors represent # of times twitted or re-tweeted</vt:lpstr>
      <vt:lpstr>User Geographies - USA</vt:lpstr>
      <vt:lpstr>User Geographies – USA Region</vt:lpstr>
      <vt:lpstr>Europe</vt:lpstr>
      <vt:lpstr>PowerPoint Presentation</vt:lpstr>
      <vt:lpstr>PowerPoint Presentation</vt:lpstr>
      <vt:lpstr>What is Sentiment Analysis?</vt:lpstr>
      <vt:lpstr>How to Interpret Polarity Scores?</vt:lpstr>
      <vt:lpstr>PowerPoint Presentation</vt:lpstr>
      <vt:lpstr>PowerPoint Presentation</vt:lpstr>
      <vt:lpstr>PowerPoint Presentation</vt:lpstr>
      <vt:lpstr>Facebook – Hashtag Analysis (11/1 to 11/24)</vt:lpstr>
      <vt:lpstr>PowerPoint Presentation</vt:lpstr>
      <vt:lpstr>How Social Listening Can Help Beachbody’s Brainstorming</vt:lpstr>
      <vt:lpstr>Additional Ideas</vt:lpstr>
      <vt:lpstr>Thanks for your time!</vt:lpstr>
      <vt:lpstr>Appendix</vt:lpstr>
      <vt:lpstr>Top 25 most common hashtags associated with Beachbody over the course of 1 week </vt:lpstr>
      <vt:lpstr>Facebook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Rasumoff</dc:creator>
  <cp:lastModifiedBy>Martin Rasumoff</cp:lastModifiedBy>
  <cp:revision>75</cp:revision>
  <dcterms:created xsi:type="dcterms:W3CDTF">2015-11-25T17:53:02Z</dcterms:created>
  <dcterms:modified xsi:type="dcterms:W3CDTF">2015-12-04T03:07:18Z</dcterms:modified>
</cp:coreProperties>
</file>